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2"/>
  </p:notesMasterIdLst>
  <p:sldIdLst>
    <p:sldId id="256" r:id="rId2"/>
    <p:sldId id="306" r:id="rId3"/>
    <p:sldId id="288" r:id="rId4"/>
    <p:sldId id="303" r:id="rId5"/>
    <p:sldId id="290" r:id="rId6"/>
    <p:sldId id="292" r:id="rId7"/>
    <p:sldId id="293" r:id="rId8"/>
    <p:sldId id="289" r:id="rId9"/>
    <p:sldId id="307" r:id="rId10"/>
    <p:sldId id="291" r:id="rId11"/>
    <p:sldId id="294" r:id="rId12"/>
    <p:sldId id="295" r:id="rId13"/>
    <p:sldId id="304" r:id="rId14"/>
    <p:sldId id="296" r:id="rId15"/>
    <p:sldId id="297" r:id="rId16"/>
    <p:sldId id="305" r:id="rId17"/>
    <p:sldId id="308" r:id="rId18"/>
    <p:sldId id="309" r:id="rId19"/>
    <p:sldId id="310" r:id="rId20"/>
    <p:sldId id="311"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364CF4-4547-4EF4-BD1B-E565093ED6A4}" type="datetimeFigureOut">
              <a:rPr lang="ru-RU" smtClean="0"/>
              <a:pPr/>
              <a:t>20.03.2015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615BC7-7FF1-4AE9-A27A-F5B966C5D1C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6CADC3A-F9BE-4F4B-B0F2-7C4DACC2BB2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5D11CE7-3A5E-41F5-A401-4856362D1667}" type="datetimeFigureOut">
              <a:rPr lang="ru-RU" smtClean="0"/>
              <a:pPr/>
              <a:t>20.03.2015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56CADC3A-F9BE-4F4B-B0F2-7C4DACC2BB28}" type="slidenum">
              <a:rPr lang="ru-RU" smtClean="0"/>
              <a:pPr/>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5D11CE7-3A5E-41F5-A401-4856362D1667}" type="datetimeFigureOut">
              <a:rPr lang="ru-RU" smtClean="0"/>
              <a:pPr/>
              <a:t>20.03.2015</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6CADC3A-F9BE-4F4B-B0F2-7C4DACC2BB28}" type="slidenum">
              <a:rPr lang="ru-RU" smtClean="0"/>
              <a:pPr/>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ctrTitle"/>
          </p:nvPr>
        </p:nvSpPr>
        <p:spPr bwMode="auto">
          <a:xfrm>
            <a:off x="609600" y="1849777"/>
            <a:ext cx="78486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ro-RO" sz="3600" dirty="0" smtClean="0">
                <a:solidFill>
                  <a:schemeClr val="tx2"/>
                </a:solidFill>
                <a:effectLst/>
              </a:rPr>
              <a:t>Implicarea Centrului Național de Mediu în </a:t>
            </a:r>
            <a:r>
              <a:rPr lang="en-US" sz="3600" dirty="0" err="1" smtClean="0">
                <a:solidFill>
                  <a:schemeClr val="tx2"/>
                </a:solidFill>
                <a:effectLst/>
              </a:rPr>
              <a:t>redresarea</a:t>
            </a:r>
            <a:r>
              <a:rPr lang="en-US" sz="3600" dirty="0" smtClean="0">
                <a:solidFill>
                  <a:schemeClr val="tx2"/>
                </a:solidFill>
                <a:effectLst/>
              </a:rPr>
              <a:t> </a:t>
            </a:r>
            <a:r>
              <a:rPr lang="en-US" sz="3600" dirty="0" err="1" smtClean="0">
                <a:solidFill>
                  <a:schemeClr val="tx2"/>
                </a:solidFill>
                <a:effectLst/>
              </a:rPr>
              <a:t>situa</a:t>
            </a:r>
            <a:r>
              <a:rPr lang="ro-RO" sz="3600" dirty="0" smtClean="0">
                <a:solidFill>
                  <a:schemeClr val="tx2"/>
                </a:solidFill>
                <a:effectLst/>
              </a:rPr>
              <a:t>ț</a:t>
            </a:r>
            <a:r>
              <a:rPr lang="en-US" sz="3600" dirty="0" err="1" smtClean="0">
                <a:solidFill>
                  <a:schemeClr val="tx2"/>
                </a:solidFill>
                <a:effectLst/>
              </a:rPr>
              <a:t>ei</a:t>
            </a:r>
            <a:r>
              <a:rPr lang="en-US" sz="3600" dirty="0" smtClean="0">
                <a:solidFill>
                  <a:schemeClr val="tx2"/>
                </a:solidFill>
                <a:effectLst/>
              </a:rPr>
              <a:t> </a:t>
            </a:r>
            <a:r>
              <a:rPr lang="en-US" sz="3600" dirty="0" err="1" smtClean="0">
                <a:solidFill>
                  <a:schemeClr val="tx2"/>
                </a:solidFill>
                <a:effectLst/>
              </a:rPr>
              <a:t>ecologice</a:t>
            </a:r>
            <a:r>
              <a:rPr lang="en-US" sz="3600" dirty="0" smtClean="0">
                <a:solidFill>
                  <a:schemeClr val="tx2"/>
                </a:solidFill>
                <a:effectLst/>
              </a:rPr>
              <a:t> </a:t>
            </a:r>
            <a:br>
              <a:rPr lang="en-US" sz="3600" dirty="0" smtClean="0">
                <a:solidFill>
                  <a:schemeClr val="tx2"/>
                </a:solidFill>
                <a:effectLst/>
              </a:rPr>
            </a:br>
            <a:r>
              <a:rPr lang="en-US" sz="3600" dirty="0" smtClean="0">
                <a:solidFill>
                  <a:schemeClr val="tx2"/>
                </a:solidFill>
                <a:effectLst/>
              </a:rPr>
              <a:t>a r</a:t>
            </a:r>
            <a:r>
              <a:rPr lang="ro-RO" sz="3600" dirty="0" smtClean="0">
                <a:solidFill>
                  <a:schemeClr val="tx2"/>
                </a:solidFill>
                <a:effectLst/>
              </a:rPr>
              <a:t>î</a:t>
            </a:r>
            <a:r>
              <a:rPr lang="en-US" sz="3600" dirty="0" err="1" smtClean="0">
                <a:solidFill>
                  <a:schemeClr val="tx2"/>
                </a:solidFill>
                <a:effectLst/>
              </a:rPr>
              <a:t>urilor</a:t>
            </a:r>
            <a:r>
              <a:rPr lang="en-US" sz="3600" dirty="0" smtClean="0">
                <a:solidFill>
                  <a:schemeClr val="tx2"/>
                </a:solidFill>
                <a:effectLst/>
              </a:rPr>
              <a:t> </a:t>
            </a:r>
            <a:r>
              <a:rPr lang="en-US" sz="3600" dirty="0" err="1" smtClean="0">
                <a:solidFill>
                  <a:schemeClr val="tx2"/>
                </a:solidFill>
                <a:effectLst/>
              </a:rPr>
              <a:t>mici</a:t>
            </a:r>
            <a:r>
              <a:rPr kumimoji="0" lang="ro-RO" sz="3600" b="1" i="1" u="none" strike="noStrike" cap="none" normalizeH="0" baseline="0" dirty="0" smtClean="0">
                <a:ln>
                  <a:noFill/>
                </a:ln>
                <a:solidFill>
                  <a:schemeClr val="tx1"/>
                </a:solidFill>
                <a:effectLst/>
                <a:latin typeface="Cambria" pitchFamily="18" charset="0"/>
                <a:ea typeface="Calibri" pitchFamily="34" charset="0"/>
                <a:cs typeface="Times New Roman" pitchFamily="18" charset="0"/>
              </a:rPr>
              <a:t>          </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ro-RO"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одзаголовок 2"/>
          <p:cNvSpPr>
            <a:spLocks noGrp="1"/>
          </p:cNvSpPr>
          <p:nvPr>
            <p:ph type="subTitle" idx="1"/>
          </p:nvPr>
        </p:nvSpPr>
        <p:spPr>
          <a:xfrm>
            <a:off x="533400" y="4038600"/>
            <a:ext cx="7854696" cy="1752600"/>
          </a:xfrm>
        </p:spPr>
        <p:txBody>
          <a:bodyPr>
            <a:normAutofit/>
          </a:bodyPr>
          <a:lstStyle/>
          <a:p>
            <a:endParaRPr lang="ro-RO" dirty="0" smtClean="0"/>
          </a:p>
          <a:p>
            <a:r>
              <a:rPr lang="ro-RO" sz="2800" b="1" dirty="0" smtClean="0">
                <a:solidFill>
                  <a:schemeClr val="tx2"/>
                </a:solidFill>
                <a:latin typeface="+mj-lt"/>
                <a:ea typeface="+mj-ea"/>
                <a:cs typeface="+mj-cs"/>
              </a:rPr>
              <a:t>Ina Coșeru </a:t>
            </a:r>
            <a:endParaRPr lang="en-US" sz="2800" b="1" dirty="0" smtClean="0">
              <a:solidFill>
                <a:schemeClr val="tx2"/>
              </a:solidFill>
              <a:latin typeface="+mj-lt"/>
              <a:ea typeface="+mj-ea"/>
              <a:cs typeface="+mj-cs"/>
            </a:endParaRPr>
          </a:p>
          <a:p>
            <a:r>
              <a:rPr lang="ro-RO" sz="2800" b="1" dirty="0" smtClean="0">
                <a:solidFill>
                  <a:schemeClr val="tx2"/>
                </a:solidFill>
                <a:latin typeface="+mj-lt"/>
                <a:ea typeface="+mj-ea"/>
                <a:cs typeface="+mj-cs"/>
              </a:rPr>
              <a:t>Centrul Național de Mediu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b="1" dirty="0" smtClean="0"/>
              <a:t>Folosirea apei pentru irigare (I)</a:t>
            </a:r>
            <a:endParaRPr lang="ru-RU" b="1" dirty="0"/>
          </a:p>
        </p:txBody>
      </p:sp>
      <p:pic>
        <p:nvPicPr>
          <p:cNvPr id="4" name="Picture 5" descr="F:\poze. surse de poluare a r Bic\calarasi\Sipoteni\Baraje ilegale la sipoteni\IMG_2575.JPG"/>
          <p:cNvPicPr>
            <a:picLocks noGrp="1" noChangeAspect="1" noChangeArrowheads="1"/>
          </p:cNvPicPr>
          <p:nvPr>
            <p:ph idx="1"/>
          </p:nvPr>
        </p:nvPicPr>
        <p:blipFill>
          <a:blip r:embed="rId2" cstate="print"/>
          <a:stretch>
            <a:fillRect/>
          </a:stretch>
        </p:blipFill>
        <p:spPr bwMode="auto">
          <a:xfrm>
            <a:off x="1295400" y="1905000"/>
            <a:ext cx="5867400" cy="4164346"/>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o-RO" b="1" dirty="0" smtClean="0"/>
              <a:t>Folosirea apei pentru irigare (II)</a:t>
            </a:r>
            <a:endParaRPr lang="ru-RU" b="1" dirty="0"/>
          </a:p>
        </p:txBody>
      </p:sp>
      <p:pic>
        <p:nvPicPr>
          <p:cNvPr id="4" name="Picture 4" descr="Imagine0903.jpg"/>
          <p:cNvPicPr>
            <a:picLocks noGrp="1" noChangeAspect="1"/>
          </p:cNvPicPr>
          <p:nvPr>
            <p:ph idx="1"/>
          </p:nvPr>
        </p:nvPicPr>
        <p:blipFill>
          <a:blip r:embed="rId2" cstate="print"/>
          <a:stretch>
            <a:fillRect/>
          </a:stretch>
        </p:blipFill>
        <p:spPr>
          <a:xfrm>
            <a:off x="457200" y="1981200"/>
            <a:ext cx="4343400" cy="4419600"/>
          </a:xfrm>
          <a:prstGeom prst="rect">
            <a:avLst/>
          </a:prstGeom>
        </p:spPr>
      </p:pic>
      <p:pic>
        <p:nvPicPr>
          <p:cNvPr id="5122" name="Picture 2"/>
          <p:cNvPicPr>
            <a:picLocks noChangeAspect="1" noChangeArrowheads="1"/>
          </p:cNvPicPr>
          <p:nvPr/>
        </p:nvPicPr>
        <p:blipFill>
          <a:blip r:embed="rId3" cstate="print"/>
          <a:srcRect/>
          <a:stretch>
            <a:fillRect/>
          </a:stretch>
        </p:blipFill>
        <p:spPr bwMode="auto">
          <a:xfrm>
            <a:off x="4724399" y="1981200"/>
            <a:ext cx="3903981" cy="441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2400" b="1" dirty="0" smtClean="0"/>
              <a:t>Adăpatul vitelor  în rîul Bîc </a:t>
            </a:r>
            <a:endParaRPr lang="ru-RU" sz="2400" b="1" dirty="0"/>
          </a:p>
        </p:txBody>
      </p:sp>
      <p:pic>
        <p:nvPicPr>
          <p:cNvPr id="6148" name="Picture 4" descr="C:\Users\Mihai\calfa.jpg"/>
          <p:cNvPicPr>
            <a:picLocks noGrp="1" noChangeAspect="1" noChangeArrowheads="1"/>
          </p:cNvPicPr>
          <p:nvPr>
            <p:ph idx="1"/>
          </p:nvPr>
        </p:nvPicPr>
        <p:blipFill>
          <a:blip r:embed="rId2" cstate="print"/>
          <a:stretch>
            <a:fillRect/>
          </a:stretch>
        </p:blipFill>
        <p:spPr bwMode="auto">
          <a:xfrm>
            <a:off x="1269602" y="1935163"/>
            <a:ext cx="6604795" cy="438943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o-RO" b="1" dirty="0" smtClean="0"/>
              <a:t>Deversări de ape uzate</a:t>
            </a:r>
            <a:endParaRPr lang="ru-RU" b="1" dirty="0"/>
          </a:p>
        </p:txBody>
      </p:sp>
      <p:pic>
        <p:nvPicPr>
          <p:cNvPr id="4" name="Content Placeholder 6" descr="IMG_4145.JPG"/>
          <p:cNvPicPr>
            <a:picLocks noGrp="1" noChangeAspect="1"/>
          </p:cNvPicPr>
          <p:nvPr>
            <p:ph idx="1"/>
          </p:nvPr>
        </p:nvPicPr>
        <p:blipFill>
          <a:blip r:embed="rId2" cstate="print"/>
          <a:stretch>
            <a:fillRect/>
          </a:stretch>
        </p:blipFill>
        <p:spPr>
          <a:xfrm>
            <a:off x="381000" y="1752600"/>
            <a:ext cx="3811385" cy="4343400"/>
          </a:xfrm>
          <a:prstGeom prst="rect">
            <a:avLst/>
          </a:prstGeom>
          <a:ln>
            <a:noFill/>
          </a:ln>
          <a:effectLst>
            <a:softEdge rad="112500"/>
          </a:effectLst>
        </p:spPr>
      </p:pic>
      <p:pic>
        <p:nvPicPr>
          <p:cNvPr id="5" name="Picture 8" descr="IMG_4148.JPG"/>
          <p:cNvPicPr>
            <a:picLocks noChangeAspect="1"/>
          </p:cNvPicPr>
          <p:nvPr/>
        </p:nvPicPr>
        <p:blipFill>
          <a:blip r:embed="rId3" cstate="print"/>
          <a:stretch>
            <a:fillRect/>
          </a:stretch>
        </p:blipFill>
        <p:spPr>
          <a:xfrm>
            <a:off x="4419600" y="1905000"/>
            <a:ext cx="4495800" cy="43243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o-RO" b="1" dirty="0" smtClean="0"/>
              <a:t>Sursele de poluare </a:t>
            </a:r>
            <a:r>
              <a:rPr lang="ro-RO" sz="3100" i="1" dirty="0" smtClean="0"/>
              <a:t>( SEB Chișinău, Bulboaca)</a:t>
            </a:r>
            <a:endParaRPr lang="ru-RU" sz="3100" i="1" dirty="0"/>
          </a:p>
        </p:txBody>
      </p:sp>
      <p:pic>
        <p:nvPicPr>
          <p:cNvPr id="4" name="Picture 6" descr="IMG_4127.JPG"/>
          <p:cNvPicPr>
            <a:picLocks noGrp="1" noChangeAspect="1"/>
          </p:cNvPicPr>
          <p:nvPr>
            <p:ph idx="1"/>
          </p:nvPr>
        </p:nvPicPr>
        <p:blipFill>
          <a:blip r:embed="rId2" cstate="print"/>
          <a:stretch>
            <a:fillRect/>
          </a:stretch>
        </p:blipFill>
        <p:spPr>
          <a:xfrm>
            <a:off x="762000" y="2057400"/>
            <a:ext cx="3810000" cy="4495800"/>
          </a:xfrm>
          <a:prstGeom prst="rect">
            <a:avLst/>
          </a:prstGeom>
        </p:spPr>
      </p:pic>
      <p:pic>
        <p:nvPicPr>
          <p:cNvPr id="5" name="Picture 5" descr="IMG_4182.JPG"/>
          <p:cNvPicPr>
            <a:picLocks noChangeAspect="1"/>
          </p:cNvPicPr>
          <p:nvPr/>
        </p:nvPicPr>
        <p:blipFill>
          <a:blip r:embed="rId3" cstate="print"/>
          <a:stretch>
            <a:fillRect/>
          </a:stretch>
        </p:blipFill>
        <p:spPr>
          <a:xfrm>
            <a:off x="4724400" y="2438400"/>
            <a:ext cx="4191000" cy="4038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b="1" dirty="0" smtClean="0"/>
              <a:t>Poluarea cu deșeuri </a:t>
            </a:r>
            <a:r>
              <a:rPr lang="ro-RO" sz="1800" i="1" dirty="0" smtClean="0"/>
              <a:t>(s. Roșcani)</a:t>
            </a:r>
            <a:endParaRPr lang="ru-RU" sz="1800" i="1" dirty="0"/>
          </a:p>
        </p:txBody>
      </p:sp>
      <p:pic>
        <p:nvPicPr>
          <p:cNvPr id="4" name="Picture 1" descr="IMG_4161.JPG"/>
          <p:cNvPicPr>
            <a:picLocks noGrp="1" noChangeAspect="1"/>
          </p:cNvPicPr>
          <p:nvPr>
            <p:ph idx="1"/>
          </p:nvPr>
        </p:nvPicPr>
        <p:blipFill>
          <a:blip r:embed="rId2" cstate="print"/>
          <a:stretch>
            <a:fillRect/>
          </a:stretch>
        </p:blipFill>
        <p:spPr>
          <a:xfrm>
            <a:off x="457200" y="2309711"/>
            <a:ext cx="3985953" cy="3481489"/>
          </a:xfrm>
          <a:prstGeom prst="rect">
            <a:avLst/>
          </a:prstGeom>
        </p:spPr>
      </p:pic>
      <p:pic>
        <p:nvPicPr>
          <p:cNvPr id="5" name="Picture 2" descr="IMG_4166.JPG"/>
          <p:cNvPicPr>
            <a:picLocks noChangeAspect="1"/>
          </p:cNvPicPr>
          <p:nvPr/>
        </p:nvPicPr>
        <p:blipFill>
          <a:blip r:embed="rId3" cstate="print"/>
          <a:stretch>
            <a:fillRect/>
          </a:stretch>
        </p:blipFill>
        <p:spPr>
          <a:xfrm>
            <a:off x="4495800" y="2209800"/>
            <a:ext cx="3962400" cy="3581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3600" b="1" dirty="0" smtClean="0"/>
              <a:t>Monitorizarea biologică a apei r. Bîc</a:t>
            </a:r>
            <a:endParaRPr lang="ru-RU" sz="3600" b="1" dirty="0"/>
          </a:p>
        </p:txBody>
      </p:sp>
      <p:pic>
        <p:nvPicPr>
          <p:cNvPr id="4" name="Picture 8" descr="556989_443993445640276_2084021957_n.jpg"/>
          <p:cNvPicPr>
            <a:picLocks noGrp="1" noChangeAspect="1"/>
          </p:cNvPicPr>
          <p:nvPr>
            <p:ph idx="1"/>
          </p:nvPr>
        </p:nvPicPr>
        <p:blipFill>
          <a:blip r:embed="rId2" cstate="print"/>
          <a:stretch>
            <a:fillRect/>
          </a:stretch>
        </p:blipFill>
        <p:spPr>
          <a:xfrm>
            <a:off x="228600" y="1981200"/>
            <a:ext cx="4267200" cy="4038600"/>
          </a:xfrm>
          <a:prstGeom prst="rect">
            <a:avLst/>
          </a:prstGeom>
        </p:spPr>
      </p:pic>
      <p:pic>
        <p:nvPicPr>
          <p:cNvPr id="5" name="Content Placeholder 3" descr="185301_465529653486655_483395760_n.jpg"/>
          <p:cNvPicPr>
            <a:picLocks noChangeAspect="1"/>
          </p:cNvPicPr>
          <p:nvPr/>
        </p:nvPicPr>
        <p:blipFill>
          <a:blip r:embed="rId3" cstate="print"/>
          <a:stretch>
            <a:fillRect/>
          </a:stretch>
        </p:blipFill>
        <p:spPr>
          <a:xfrm>
            <a:off x="4572000" y="2057400"/>
            <a:ext cx="4304270" cy="381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pPr algn="ctr"/>
            <a:r>
              <a:rPr lang="en-US" dirty="0" err="1" smtClean="0"/>
              <a:t>Razii</a:t>
            </a:r>
            <a:endParaRPr lang="ru-RU" dirty="0"/>
          </a:p>
        </p:txBody>
      </p:sp>
      <p:pic>
        <p:nvPicPr>
          <p:cNvPr id="4" name="Content Placeholder 3" descr="pcolaj politisti 11.jpg"/>
          <p:cNvPicPr>
            <a:picLocks noGrp="1" noChangeAspect="1"/>
          </p:cNvPicPr>
          <p:nvPr>
            <p:ph idx="1"/>
          </p:nvPr>
        </p:nvPicPr>
        <p:blipFill>
          <a:blip r:embed="rId2" cstate="print"/>
          <a:stretch>
            <a:fillRect/>
          </a:stretch>
        </p:blipFill>
        <p:spPr>
          <a:xfrm>
            <a:off x="304800" y="1219200"/>
            <a:ext cx="8534400" cy="5408691"/>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u-RU"/>
          </a:p>
        </p:txBody>
      </p:sp>
      <p:pic>
        <p:nvPicPr>
          <p:cNvPr id="4" name="Content Placeholder 3" descr="pcolaj politisti 3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colaj politisti 51.jpg"/>
          <p:cNvPicPr>
            <a:picLocks noGrp="1" noChangeAspect="1"/>
          </p:cNvPicPr>
          <p:nvPr>
            <p:ph idx="1"/>
          </p:nvPr>
        </p:nvPicPr>
        <p:blipFill>
          <a:blip r:embed="rId2" cstate="print"/>
          <a:stretch>
            <a:fillRect/>
          </a:stretch>
        </p:blipFill>
        <p:spPr>
          <a:xfrm>
            <a:off x="0" y="152401"/>
            <a:ext cx="9144000" cy="67056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b="1" dirty="0" err="1" smtClean="0"/>
              <a:t>Misiunea</a:t>
            </a:r>
            <a:r>
              <a:rPr lang="en-US" sz="2800" b="1" dirty="0" smtClean="0"/>
              <a:t> </a:t>
            </a:r>
            <a:r>
              <a:rPr lang="en-US" sz="2800" b="1" dirty="0" err="1" smtClean="0"/>
              <a:t>Centrului</a:t>
            </a:r>
            <a:r>
              <a:rPr lang="en-US" sz="2800" b="1" dirty="0" smtClean="0"/>
              <a:t> Na</a:t>
            </a:r>
            <a:r>
              <a:rPr lang="ro-RO" sz="2800" b="1" dirty="0" smtClean="0"/>
              <a:t>ț</a:t>
            </a:r>
            <a:r>
              <a:rPr lang="en-US" sz="2800" b="1" dirty="0" err="1" smtClean="0"/>
              <a:t>ional</a:t>
            </a:r>
            <a:r>
              <a:rPr lang="ro-RO" sz="2800" b="1" dirty="0" smtClean="0"/>
              <a:t> de Mediu</a:t>
            </a:r>
            <a:r>
              <a:rPr lang="en-US" sz="2800" b="1" dirty="0" smtClean="0"/>
              <a:t> </a:t>
            </a:r>
            <a:endParaRPr lang="ru-RU" sz="2800" b="1" dirty="0"/>
          </a:p>
        </p:txBody>
      </p:sp>
      <p:sp>
        <p:nvSpPr>
          <p:cNvPr id="3" name="Содержимое 2"/>
          <p:cNvSpPr>
            <a:spLocks noGrp="1"/>
          </p:cNvSpPr>
          <p:nvPr>
            <p:ph idx="1"/>
          </p:nvPr>
        </p:nvSpPr>
        <p:spPr/>
        <p:txBody>
          <a:bodyPr/>
          <a:lstStyle/>
          <a:p>
            <a:r>
              <a:rPr lang="vi-VN" dirty="0" smtClean="0"/>
              <a:t>Misiunea noastră este de a aduce contribuţia maximă în domeniul dezvoltării capacităţilor, educaţiei şi conştientizării populaţiei, ca printr-un efort comun al tuturor actorilor societăţii să restabilim echilibrul natural şi să abordăm calea dezvoltării durabile.</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colaj politisti 21.jpg"/>
          <p:cNvPicPr>
            <a:picLocks noGrp="1" noChangeAspect="1"/>
          </p:cNvPicPr>
          <p:nvPr>
            <p:ph idx="1"/>
          </p:nvPr>
        </p:nvPicPr>
        <p:blipFill>
          <a:blip r:embed="rId2" cstate="print"/>
          <a:stretch>
            <a:fillRect/>
          </a:stretch>
        </p:blipFill>
        <p:spPr>
          <a:xfrm>
            <a:off x="214607" y="228600"/>
            <a:ext cx="8776993" cy="64770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1143000"/>
          </a:xfrm>
        </p:spPr>
        <p:txBody>
          <a:bodyPr>
            <a:normAutofit/>
          </a:bodyPr>
          <a:lstStyle/>
          <a:p>
            <a:r>
              <a:rPr lang="ro-RO" sz="3200" b="1" dirty="0" smtClean="0"/>
              <a:t>Colaborarea autorităților publice cu  CNM</a:t>
            </a:r>
            <a:endParaRPr lang="ru-RU" sz="3200" b="1" dirty="0"/>
          </a:p>
        </p:txBody>
      </p:sp>
      <p:sp>
        <p:nvSpPr>
          <p:cNvPr id="3" name="Содержимое 2"/>
          <p:cNvSpPr>
            <a:spLocks noGrp="1"/>
          </p:cNvSpPr>
          <p:nvPr>
            <p:ph idx="1"/>
          </p:nvPr>
        </p:nvSpPr>
        <p:spPr>
          <a:xfrm>
            <a:off x="533400" y="1646237"/>
            <a:ext cx="8229600" cy="4830763"/>
          </a:xfrm>
        </p:spPr>
        <p:txBody>
          <a:bodyPr>
            <a:normAutofit/>
          </a:bodyPr>
          <a:lstStyle/>
          <a:p>
            <a:r>
              <a:rPr lang="ro-MO" sz="2000" dirty="0" smtClean="0"/>
              <a:t>Inspectoratul Ecologic de Stat , Centrul Național de Mediu și Inspectoratul General al Poliției  au încheiat la data de 24 aprilie 2014 un acord de colaborare, prin  care sunt stabilite scopurile și obiectivele colaborării</a:t>
            </a:r>
            <a:endParaRPr lang="ru-RU" sz="2000" dirty="0"/>
          </a:p>
        </p:txBody>
      </p:sp>
      <p:pic>
        <p:nvPicPr>
          <p:cNvPr id="4" name="Content Placeholder 3" descr="Imagine0905.jpg"/>
          <p:cNvPicPr>
            <a:picLocks noChangeAspect="1"/>
          </p:cNvPicPr>
          <p:nvPr/>
        </p:nvPicPr>
        <p:blipFill>
          <a:blip r:embed="rId2" cstate="print"/>
          <a:stretch>
            <a:fillRect/>
          </a:stretch>
        </p:blipFill>
        <p:spPr>
          <a:xfrm>
            <a:off x="914400" y="3048000"/>
            <a:ext cx="7543800" cy="3581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2800" b="1" dirty="0" smtClean="0"/>
              <a:t>Scopurile colaborării</a:t>
            </a:r>
            <a:endParaRPr lang="ru-RU" sz="2800" b="1" dirty="0"/>
          </a:p>
        </p:txBody>
      </p:sp>
      <p:sp>
        <p:nvSpPr>
          <p:cNvPr id="3" name="Содержимое 2"/>
          <p:cNvSpPr>
            <a:spLocks noGrp="1"/>
          </p:cNvSpPr>
          <p:nvPr>
            <p:ph idx="1"/>
          </p:nvPr>
        </p:nvSpPr>
        <p:spPr/>
        <p:txBody>
          <a:bodyPr>
            <a:normAutofit fontScale="92500" lnSpcReduction="10000"/>
          </a:bodyPr>
          <a:lstStyle/>
          <a:p>
            <a:pPr lvl="0"/>
            <a:r>
              <a:rPr lang="ro-MO" dirty="0" smtClean="0"/>
              <a:t>De a contribui la prevenirea, contracararea  și depistarea contravențiilor și infracțiunilor ecologice, menținerea ordinii publice.</a:t>
            </a:r>
            <a:endParaRPr lang="ru-RU" dirty="0" smtClean="0"/>
          </a:p>
          <a:p>
            <a:pPr lvl="0"/>
            <a:r>
              <a:rPr lang="ro-MO" dirty="0" smtClean="0"/>
              <a:t>De a întreprinde măsuri și acțiuni contra persoanelor culpabile de încălcarea normelor și cerințelor ecologice, prejudicierea mediului în conformitate cu legislația în vigoare.</a:t>
            </a:r>
            <a:endParaRPr lang="ru-RU" dirty="0" smtClean="0"/>
          </a:p>
          <a:p>
            <a:pPr lvl="0"/>
            <a:r>
              <a:rPr lang="ro-MO" dirty="0" smtClean="0"/>
              <a:t> De a contribui la afirmarea și conștientizarea persoanelor fizice, juridice și cu funcții de răspundere în privința obligativității respectării legislației de mediu și de comportament demn în societate, responsabilității pentru daunele aduse naturii și sănătății populației.</a:t>
            </a:r>
            <a:endParaRPr lang="ru-RU" dirty="0" smtClean="0"/>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 </a:t>
            </a:r>
            <a:r>
              <a:rPr lang="ro-RO" dirty="0" smtClean="0"/>
              <a:t>O</a:t>
            </a:r>
            <a:r>
              <a:rPr lang="ro-RO" sz="2800" b="1" dirty="0" smtClean="0"/>
              <a:t>biectivele colaborării</a:t>
            </a:r>
            <a:endParaRPr lang="ru-RU" sz="2800" b="1" dirty="0"/>
          </a:p>
        </p:txBody>
      </p:sp>
      <p:sp>
        <p:nvSpPr>
          <p:cNvPr id="4" name="Содержимое 3"/>
          <p:cNvSpPr>
            <a:spLocks noGrp="1"/>
          </p:cNvSpPr>
          <p:nvPr>
            <p:ph idx="1"/>
          </p:nvPr>
        </p:nvSpPr>
        <p:spPr/>
        <p:txBody>
          <a:bodyPr>
            <a:normAutofit fontScale="62500" lnSpcReduction="20000"/>
          </a:bodyPr>
          <a:lstStyle/>
          <a:p>
            <a:pPr lvl="0"/>
            <a:r>
              <a:rPr lang="ro-MO" sz="3400" dirty="0" smtClean="0"/>
              <a:t>De a implica colaboratorii IES, CNM, IGP în organizarea și desfășurarea inspecțiilor/raidurilor de prevenire, contracarare a spălării vehiculelor, utilajelor şi ambalajelor în apele naturale, în preajma lor şi în alte locuri neautorizate.</a:t>
            </a:r>
            <a:endParaRPr lang="ru-RU" sz="3400" dirty="0" smtClean="0"/>
          </a:p>
          <a:p>
            <a:pPr lvl="0"/>
            <a:r>
              <a:rPr lang="ro-MO" sz="3400" dirty="0" smtClean="0"/>
              <a:t>De a exercita acțiuni comune îndreptate spre respectarea legislației și standardelor  naționale privind managementul deșeurilor.</a:t>
            </a:r>
            <a:endParaRPr lang="ru-RU" sz="3400" dirty="0" smtClean="0"/>
          </a:p>
          <a:p>
            <a:pPr lvl="0"/>
            <a:r>
              <a:rPr lang="ro-MO" sz="3400" dirty="0" smtClean="0"/>
              <a:t>De a depista persoanele vinovate de încălcarea legislației cu privire la protecția mediului.</a:t>
            </a:r>
            <a:endParaRPr lang="ru-RU" sz="3400" dirty="0" smtClean="0"/>
          </a:p>
          <a:p>
            <a:pPr lvl="0"/>
            <a:r>
              <a:rPr lang="ro-MO" sz="3400" dirty="0" smtClean="0"/>
              <a:t>De a documenta încălcările legislației în vigoare și aplica măsuri în conformitate cu legislația în vigoare.</a:t>
            </a:r>
            <a:endParaRPr lang="ru-RU" sz="3400" dirty="0" smtClean="0"/>
          </a:p>
          <a:p>
            <a:pPr lvl="0"/>
            <a:r>
              <a:rPr lang="ro-MO" sz="3400" dirty="0" smtClean="0"/>
              <a:t> Publicarea și difuzarea  în mass-media a rezultatelor acțiunilor comune întreprinse.</a:t>
            </a:r>
            <a:endParaRPr lang="ru-RU" sz="3400" dirty="0" smtClean="0"/>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2800" b="1" dirty="0" smtClean="0"/>
              <a:t>Domeniile de colaborare cu Agențiile și Inspecțiile Ecologice  </a:t>
            </a:r>
            <a:endParaRPr lang="ru-RU" sz="2800" b="1" dirty="0"/>
          </a:p>
        </p:txBody>
      </p:sp>
      <p:sp>
        <p:nvSpPr>
          <p:cNvPr id="4" name="Содержимое 3"/>
          <p:cNvSpPr>
            <a:spLocks noGrp="1"/>
          </p:cNvSpPr>
          <p:nvPr>
            <p:ph idx="1"/>
          </p:nvPr>
        </p:nvSpPr>
        <p:spPr/>
        <p:txBody>
          <a:bodyPr>
            <a:normAutofit/>
          </a:bodyPr>
          <a:lstStyle/>
          <a:p>
            <a:r>
              <a:rPr lang="ro-RO" sz="2000" dirty="0" smtClean="0"/>
              <a:t>Organizarea și desfășurarea acțiunilor de salubrizare a rîurilor mici Bîc, Ichel, Tigheci, Larga, Ciuhur și Ialpug.</a:t>
            </a:r>
          </a:p>
          <a:p>
            <a:r>
              <a:rPr lang="ro-RO" sz="2000" dirty="0" smtClean="0"/>
              <a:t>Organizarea și desfășurarea acțiunilor de plantare a arborilor în zonele de protecție a rîului Bîc, în segmentul raionului Anenii Noi.</a:t>
            </a:r>
          </a:p>
          <a:p>
            <a:r>
              <a:rPr lang="ro-RO" sz="2000" dirty="0" smtClean="0"/>
              <a:t>Organizarea și desfășurarea activităților de instruire și educație ecologică  (seminare cu Autoritățile publice locale,  instituțiile de învățămînt).</a:t>
            </a:r>
          </a:p>
          <a:p>
            <a:r>
              <a:rPr lang="ro-RO" sz="2000" dirty="0" smtClean="0"/>
              <a:t>Participarea  în procesul de evaluare a situației ecologice în subbazinele r. Bîc, Tigheci, Larga (Cantemir) și Ichel.</a:t>
            </a:r>
          </a:p>
          <a:p>
            <a:r>
              <a:rPr lang="ro-RO" sz="2000" dirty="0" smtClean="0"/>
              <a:t>Participarea în procesul de educație ecologică a tinerii generații (for</a:t>
            </a:r>
            <a:r>
              <a:rPr lang="en-US" sz="2000" dirty="0" smtClean="0"/>
              <a:t>u</a:t>
            </a:r>
            <a:r>
              <a:rPr lang="ro-RO" sz="2000" dirty="0" smtClean="0"/>
              <a:t>muri, expediții, festivaluri cu tematica apelor</a:t>
            </a:r>
            <a:r>
              <a:rPr lang="en-US" sz="2000" dirty="0" smtClean="0"/>
              <a:t>).</a:t>
            </a:r>
            <a:r>
              <a:rPr lang="ro-RO" sz="2000" dirty="0" smtClean="0"/>
              <a:t> </a:t>
            </a:r>
          </a:p>
          <a:p>
            <a:r>
              <a:rPr lang="ro-RO" sz="2000" dirty="0" smtClean="0"/>
              <a:t>Constituirea comitetelor subbazinale ale rîurilor Bîc, Tigheci, Larga, Ichel, Cogîlnic (Rezina),Ciuhur și Ialpug.  </a:t>
            </a:r>
          </a:p>
          <a:p>
            <a:endParaRPr lang="ro-RO" sz="2400"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2800" b="1" dirty="0" smtClean="0"/>
              <a:t>Activități realizate</a:t>
            </a:r>
            <a:endParaRPr lang="ru-RU" sz="2800" b="1" dirty="0"/>
          </a:p>
        </p:txBody>
      </p:sp>
      <p:sp>
        <p:nvSpPr>
          <p:cNvPr id="5" name="Содержимое 4"/>
          <p:cNvSpPr>
            <a:spLocks noGrp="1"/>
          </p:cNvSpPr>
          <p:nvPr>
            <p:ph idx="1"/>
          </p:nvPr>
        </p:nvSpPr>
        <p:spPr/>
        <p:txBody>
          <a:bodyPr>
            <a:normAutofit lnSpcReduction="10000"/>
          </a:bodyPr>
          <a:lstStyle/>
          <a:p>
            <a:r>
              <a:rPr lang="en-US" dirty="0" smtClean="0"/>
              <a:t>S</a:t>
            </a:r>
            <a:r>
              <a:rPr lang="ro-RO" dirty="0" smtClean="0"/>
              <a:t>alubriza</a:t>
            </a:r>
            <a:r>
              <a:rPr lang="en-US" dirty="0" err="1" smtClean="0"/>
              <a:t>te</a:t>
            </a:r>
            <a:r>
              <a:rPr lang="ro-RO" dirty="0" smtClean="0"/>
              <a:t> r. Bîc, Tigheci, Larga cu participarea tinerilor și autorităților publice locale.</a:t>
            </a:r>
          </a:p>
          <a:p>
            <a:r>
              <a:rPr lang="ro-RO" dirty="0" smtClean="0"/>
              <a:t>Plantate ambele maluri ale r. Bîc pe un segment de 6 km în porțiunea Anenii Noi-Bulboaca (circa 5000 arbori de specia salcie, plop).</a:t>
            </a:r>
          </a:p>
          <a:p>
            <a:r>
              <a:rPr lang="ro-RO" dirty="0" smtClean="0"/>
              <a:t>Evaluată situația ecologucă și elaborate rapoarte pe subbazinele Bîc, Tigheci, Larga. </a:t>
            </a:r>
          </a:p>
          <a:p>
            <a:r>
              <a:rPr lang="ro-RO" dirty="0" smtClean="0"/>
              <a:t>Create comitete subbazinale ale r. Bîc, Tigheci, Larga, Cogîlnic.</a:t>
            </a:r>
          </a:p>
          <a:p>
            <a:r>
              <a:rPr lang="ro-RO" dirty="0" smtClean="0"/>
              <a:t>Desfășurate seminare cu APL, IE  privind organizarea și desfășurarea salubrizării </a:t>
            </a:r>
            <a:r>
              <a:rPr lang="en-US" dirty="0" err="1" smtClean="0"/>
              <a:t>pe</a:t>
            </a:r>
            <a:r>
              <a:rPr lang="en-US" dirty="0" smtClean="0"/>
              <a:t> </a:t>
            </a:r>
            <a:r>
              <a:rPr lang="ro-RO" dirty="0" smtClean="0"/>
              <a:t>r. Ciuhur și Ialpug.  </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o-RO" sz="2800" b="1" dirty="0" smtClean="0"/>
              <a:t>Activități preconizate pentru realizare </a:t>
            </a:r>
            <a:endParaRPr lang="ru-RU" sz="2800" b="1" dirty="0"/>
          </a:p>
        </p:txBody>
      </p:sp>
      <p:sp>
        <p:nvSpPr>
          <p:cNvPr id="5" name="Содержимое 4"/>
          <p:cNvSpPr>
            <a:spLocks noGrp="1"/>
          </p:cNvSpPr>
          <p:nvPr>
            <p:ph idx="1"/>
          </p:nvPr>
        </p:nvSpPr>
        <p:spPr/>
        <p:txBody>
          <a:bodyPr>
            <a:normAutofit/>
          </a:bodyPr>
          <a:lstStyle/>
          <a:p>
            <a:r>
              <a:rPr lang="ro-RO" sz="2800" dirty="0" smtClean="0"/>
              <a:t>Salubrizarea r. Ciuhur pe </a:t>
            </a:r>
            <a:r>
              <a:rPr lang="en-US" sz="2800" dirty="0" smtClean="0"/>
              <a:t>tot</a:t>
            </a:r>
            <a:r>
              <a:rPr lang="ro-RO" sz="2800" dirty="0" smtClean="0"/>
              <a:t> cursul-03.04.2015</a:t>
            </a:r>
          </a:p>
          <a:p>
            <a:r>
              <a:rPr lang="ro-RO" sz="2800" dirty="0" smtClean="0"/>
              <a:t>Salubrizarea r. Bîc în segmentul str. Varnița-</a:t>
            </a:r>
            <a:r>
              <a:rPr lang="en-US" sz="2800" dirty="0" smtClean="0"/>
              <a:t>04.04.2015, </a:t>
            </a:r>
            <a:r>
              <a:rPr lang="ro-RO" sz="2800" dirty="0" smtClean="0"/>
              <a:t>09.04.2015</a:t>
            </a:r>
          </a:p>
          <a:p>
            <a:r>
              <a:rPr lang="ro-RO" sz="2800" dirty="0" smtClean="0"/>
              <a:t>Salubrizarea r. Ialpug pe </a:t>
            </a:r>
            <a:r>
              <a:rPr lang="en-US" sz="2800" dirty="0" smtClean="0"/>
              <a:t>tot</a:t>
            </a:r>
            <a:r>
              <a:rPr lang="ro-RO" sz="2800" dirty="0" smtClean="0"/>
              <a:t> cursul-2</a:t>
            </a:r>
            <a:r>
              <a:rPr lang="en-US" sz="2800" dirty="0" smtClean="0"/>
              <a:t>4</a:t>
            </a:r>
            <a:r>
              <a:rPr lang="ro-RO" sz="2800" dirty="0" smtClean="0"/>
              <a:t>.04.2015</a:t>
            </a:r>
          </a:p>
          <a:p>
            <a:r>
              <a:rPr lang="ro-RO" sz="2800" dirty="0" smtClean="0"/>
              <a:t>Evaluarea situației ecologice în subbazinul r. Ichel –martie/aprilie 2015</a:t>
            </a:r>
          </a:p>
          <a:p>
            <a:r>
              <a:rPr lang="ro-RO" sz="2800" dirty="0" smtClean="0"/>
              <a:t>Constituirea comitetelor subbazinale </a:t>
            </a:r>
            <a:r>
              <a:rPr lang="en-US" sz="2800" dirty="0" err="1" smtClean="0"/>
              <a:t>pe</a:t>
            </a:r>
            <a:r>
              <a:rPr lang="ro-RO" sz="2800" dirty="0" smtClean="0"/>
              <a:t> r. Ichel, Ciuhur-aprilie/mai.</a:t>
            </a:r>
            <a:endParaRPr lang="ru-RU"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o-RO" sz="3600" b="1" dirty="0" smtClean="0"/>
              <a:t>Activități ilegale care necesită soluționare  </a:t>
            </a:r>
            <a:endParaRPr lang="ru-RU" sz="3600" b="1" dirty="0"/>
          </a:p>
        </p:txBody>
      </p:sp>
      <p:sp>
        <p:nvSpPr>
          <p:cNvPr id="3" name="Содержимое 2"/>
          <p:cNvSpPr>
            <a:spLocks noGrp="1"/>
          </p:cNvSpPr>
          <p:nvPr>
            <p:ph idx="1"/>
          </p:nvPr>
        </p:nvSpPr>
        <p:spPr/>
        <p:txBody>
          <a:bodyPr>
            <a:normAutofit lnSpcReduction="10000"/>
          </a:bodyPr>
          <a:lstStyle/>
          <a:p>
            <a:r>
              <a:rPr lang="ro-RO" dirty="0" smtClean="0"/>
              <a:t>C</a:t>
            </a:r>
            <a:r>
              <a:rPr lang="vi-VN" dirty="0" smtClean="0"/>
              <a:t>aptarea şi folosinţa apei din diferite surse pentru </a:t>
            </a:r>
            <a:r>
              <a:rPr lang="ro-RO" dirty="0" smtClean="0"/>
              <a:t>potabilizare și </a:t>
            </a:r>
            <a:r>
              <a:rPr lang="vi-VN" dirty="0" smtClean="0"/>
              <a:t>irigare</a:t>
            </a:r>
            <a:r>
              <a:rPr lang="ro-RO" dirty="0" smtClean="0"/>
              <a:t> (rîuri, sonde, izvoare, cișmele)- în lipsa evidenței și actului permisiv (autorizația de folosință specială a apei).</a:t>
            </a:r>
          </a:p>
          <a:p>
            <a:r>
              <a:rPr lang="ro-RO" dirty="0" smtClean="0"/>
              <a:t>Construcția iazurilor în lipsa documentației de proiect, coordonărilor și avizelor expertizei ecologice de stat.</a:t>
            </a:r>
          </a:p>
          <a:p>
            <a:r>
              <a:rPr lang="ro-RO" dirty="0" smtClean="0"/>
              <a:t>Depozitarea deșeurilor menajere solide în pre</a:t>
            </a:r>
            <a:r>
              <a:rPr lang="en-US" dirty="0" smtClean="0"/>
              <a:t>a</a:t>
            </a:r>
            <a:r>
              <a:rPr lang="ro-RO" dirty="0" smtClean="0"/>
              <a:t>jma apelor și zonelor de protecție a apelor rîurilor.</a:t>
            </a:r>
          </a:p>
          <a:p>
            <a:r>
              <a:rPr lang="ro-RO" dirty="0" smtClean="0"/>
              <a:t>Desfășurarea activităților economice interzise în zonele de protecție a apelor. </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8012</TotalTime>
  <Words>700</Words>
  <Application>Microsoft Office PowerPoint</Application>
  <PresentationFormat>Экран (4:3)</PresentationFormat>
  <Paragraphs>50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Flow</vt:lpstr>
      <vt:lpstr>Implicarea Centrului Național de Mediu în redresarea situaței ecologice  a rîurilor mici           </vt:lpstr>
      <vt:lpstr>Misiunea Centrului Național de Mediu </vt:lpstr>
      <vt:lpstr>Colaborarea autorităților publice cu  CNM</vt:lpstr>
      <vt:lpstr>Scopurile colaborării</vt:lpstr>
      <vt:lpstr> Obiectivele colaborării</vt:lpstr>
      <vt:lpstr>Domeniile de colaborare cu Agențiile și Inspecțiile Ecologice  </vt:lpstr>
      <vt:lpstr>Activități realizate</vt:lpstr>
      <vt:lpstr>Activități preconizate pentru realizare </vt:lpstr>
      <vt:lpstr>Activități ilegale care necesită soluționare  </vt:lpstr>
      <vt:lpstr>Folosirea apei pentru irigare (I)</vt:lpstr>
      <vt:lpstr>Folosirea apei pentru irigare (II)</vt:lpstr>
      <vt:lpstr>Adăpatul vitelor  în rîul Bîc </vt:lpstr>
      <vt:lpstr>Deversări de ape uzate</vt:lpstr>
      <vt:lpstr>Sursele de poluare ( SEB Chișinău, Bulboaca)</vt:lpstr>
      <vt:lpstr>Poluarea cu deșeuri (s. Roșcani)</vt:lpstr>
      <vt:lpstr>Monitorizarea biologică a apei r. Bîc</vt:lpstr>
      <vt:lpstr>Razii</vt:lpstr>
      <vt:lpstr>Слайд 18</vt:lpstr>
      <vt:lpstr>Слайд 19</vt:lpstr>
      <vt:lpstr>Слайд 20</vt:lpstr>
    </vt:vector>
  </TitlesOfParts>
  <Company>CtrlSoft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Starea actuală a rîurilor. Aspecte cantitative şi calitative</dc:title>
  <dc:creator>user</dc:creator>
  <cp:lastModifiedBy>User</cp:lastModifiedBy>
  <cp:revision>285</cp:revision>
  <dcterms:created xsi:type="dcterms:W3CDTF">2012-05-14T06:55:41Z</dcterms:created>
  <dcterms:modified xsi:type="dcterms:W3CDTF">2015-03-20T05:48:21Z</dcterms:modified>
</cp:coreProperties>
</file>